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3" r:id="rId3"/>
    <p:sldId id="257" r:id="rId4"/>
    <p:sldId id="276" r:id="rId5"/>
    <p:sldId id="286" r:id="rId6"/>
    <p:sldId id="285" r:id="rId7"/>
    <p:sldId id="258" r:id="rId8"/>
    <p:sldId id="287" r:id="rId9"/>
    <p:sldId id="288" r:id="rId10"/>
    <p:sldId id="274" r:id="rId11"/>
    <p:sldId id="267" r:id="rId12"/>
    <p:sldId id="259" r:id="rId13"/>
    <p:sldId id="279" r:id="rId14"/>
    <p:sldId id="260" r:id="rId15"/>
    <p:sldId id="289" r:id="rId16"/>
    <p:sldId id="282" r:id="rId17"/>
    <p:sldId id="284" r:id="rId18"/>
    <p:sldId id="283" r:id="rId19"/>
    <p:sldId id="281" r:id="rId20"/>
    <p:sldId id="264" r:id="rId21"/>
    <p:sldId id="266" r:id="rId22"/>
    <p:sldId id="265" r:id="rId23"/>
    <p:sldId id="268" r:id="rId24"/>
    <p:sldId id="275" r:id="rId25"/>
    <p:sldId id="269" r:id="rId26"/>
    <p:sldId id="278" r:id="rId27"/>
    <p:sldId id="270" r:id="rId28"/>
    <p:sldId id="271" r:id="rId29"/>
    <p:sldId id="27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E99705-F3C3-4CB2-80DE-4DBE88FAA9A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02A9347-3E47-440A-B330-EFE06F32D35C}">
      <dgm:prSet phldrT="[Text]" custT="1"/>
      <dgm:spPr/>
      <dgm:t>
        <a:bodyPr/>
        <a:lstStyle/>
        <a:p>
          <a:r>
            <a:rPr lang="en-US" sz="1800" dirty="0" smtClean="0"/>
            <a:t>God’s Sovereignty</a:t>
          </a:r>
        </a:p>
      </dgm:t>
    </dgm:pt>
    <dgm:pt modelId="{8D1277F2-CADC-4D2F-8C8F-B38AFFECE0E9}" type="parTrans" cxnId="{4371A56B-11D4-4A04-8A11-4DFC6449BB6A}">
      <dgm:prSet/>
      <dgm:spPr/>
      <dgm:t>
        <a:bodyPr/>
        <a:lstStyle/>
        <a:p>
          <a:endParaRPr lang="en-CA"/>
        </a:p>
      </dgm:t>
    </dgm:pt>
    <dgm:pt modelId="{E34109E6-128E-41FE-8774-923DE95D9ABD}" type="sibTrans" cxnId="{4371A56B-11D4-4A04-8A11-4DFC6449BB6A}">
      <dgm:prSet/>
      <dgm:spPr/>
      <dgm:t>
        <a:bodyPr/>
        <a:lstStyle/>
        <a:p>
          <a:endParaRPr lang="en-CA"/>
        </a:p>
      </dgm:t>
    </dgm:pt>
    <dgm:pt modelId="{0E8298FE-BC21-4917-8DEA-7CE926CFB7C1}">
      <dgm:prSet phldrT="[Text]" custT="1"/>
      <dgm:spPr/>
      <dgm:t>
        <a:bodyPr/>
        <a:lstStyle/>
        <a:p>
          <a:r>
            <a:rPr lang="en-US" sz="1800" dirty="0" smtClean="0"/>
            <a:t>God’s Timing</a:t>
          </a:r>
          <a:endParaRPr lang="en-CA" sz="1800" dirty="0"/>
        </a:p>
      </dgm:t>
    </dgm:pt>
    <dgm:pt modelId="{37339BC4-BFF5-4DF9-9480-3D78E7DCF242}" type="parTrans" cxnId="{5839705A-C3B1-4944-AA67-94A3C126E955}">
      <dgm:prSet/>
      <dgm:spPr/>
      <dgm:t>
        <a:bodyPr/>
        <a:lstStyle/>
        <a:p>
          <a:endParaRPr lang="en-CA"/>
        </a:p>
      </dgm:t>
    </dgm:pt>
    <dgm:pt modelId="{B429F439-A98B-43FE-80A5-0686C88EC889}" type="sibTrans" cxnId="{5839705A-C3B1-4944-AA67-94A3C126E955}">
      <dgm:prSet/>
      <dgm:spPr/>
      <dgm:t>
        <a:bodyPr/>
        <a:lstStyle/>
        <a:p>
          <a:endParaRPr lang="en-CA"/>
        </a:p>
      </dgm:t>
    </dgm:pt>
    <dgm:pt modelId="{BD4D3308-3B56-439C-94E5-28C577E1B8CB}">
      <dgm:prSet phldrT="[Text]" custT="1"/>
      <dgm:spPr/>
      <dgm:t>
        <a:bodyPr/>
        <a:lstStyle/>
        <a:p>
          <a:r>
            <a:rPr lang="en-US" sz="1800" dirty="0" smtClean="0"/>
            <a:t>Our Participation</a:t>
          </a:r>
          <a:endParaRPr lang="en-CA" sz="1800" dirty="0"/>
        </a:p>
      </dgm:t>
    </dgm:pt>
    <dgm:pt modelId="{A19CA5D3-9F9B-4932-8699-403DB637EBDB}" type="parTrans" cxnId="{3516D6CF-884C-4423-872C-BE1B01AF3C91}">
      <dgm:prSet/>
      <dgm:spPr/>
      <dgm:t>
        <a:bodyPr/>
        <a:lstStyle/>
        <a:p>
          <a:endParaRPr lang="en-CA"/>
        </a:p>
      </dgm:t>
    </dgm:pt>
    <dgm:pt modelId="{DD1FC65D-BFDD-43A0-BFFE-25F30625EB3F}" type="sibTrans" cxnId="{3516D6CF-884C-4423-872C-BE1B01AF3C91}">
      <dgm:prSet/>
      <dgm:spPr/>
      <dgm:t>
        <a:bodyPr/>
        <a:lstStyle/>
        <a:p>
          <a:endParaRPr lang="en-CA"/>
        </a:p>
      </dgm:t>
    </dgm:pt>
    <dgm:pt modelId="{635D5A71-FCD5-4A8F-B855-EC25C193C1F6}" type="pres">
      <dgm:prSet presAssocID="{F8E99705-F3C3-4CB2-80DE-4DBE88FAA9A8}" presName="Name0" presStyleCnt="0">
        <dgm:presLayoutVars>
          <dgm:dir/>
          <dgm:animLvl val="lvl"/>
          <dgm:resizeHandles val="exact"/>
        </dgm:presLayoutVars>
      </dgm:prSet>
      <dgm:spPr/>
    </dgm:pt>
    <dgm:pt modelId="{99A205F6-E54B-466F-9032-F76C0C41B6C7}" type="pres">
      <dgm:prSet presAssocID="{502A9347-3E47-440A-B330-EFE06F32D35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0520018-D7A4-447D-80A3-99D9F46FBCFB}" type="pres">
      <dgm:prSet presAssocID="{E34109E6-128E-41FE-8774-923DE95D9ABD}" presName="parTxOnlySpace" presStyleCnt="0"/>
      <dgm:spPr/>
    </dgm:pt>
    <dgm:pt modelId="{CCED9721-0D11-4794-8B7E-77DE1D6D49AA}" type="pres">
      <dgm:prSet presAssocID="{0E8298FE-BC21-4917-8DEA-7CE926CFB7C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8D765-808D-43BD-AA31-206B6AA9E95B}" type="pres">
      <dgm:prSet presAssocID="{B429F439-A98B-43FE-80A5-0686C88EC889}" presName="parTxOnlySpace" presStyleCnt="0"/>
      <dgm:spPr/>
    </dgm:pt>
    <dgm:pt modelId="{B46D9822-EC6C-4A76-891F-ED8C2FE5D67E}" type="pres">
      <dgm:prSet presAssocID="{BD4D3308-3B56-439C-94E5-28C577E1B8C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A7843-2E18-4D34-B76D-E00B471958F4}" type="presOf" srcId="{0E8298FE-BC21-4917-8DEA-7CE926CFB7C1}" destId="{CCED9721-0D11-4794-8B7E-77DE1D6D49AA}" srcOrd="0" destOrd="0" presId="urn:microsoft.com/office/officeart/2005/8/layout/chevron1"/>
    <dgm:cxn modelId="{5839705A-C3B1-4944-AA67-94A3C126E955}" srcId="{F8E99705-F3C3-4CB2-80DE-4DBE88FAA9A8}" destId="{0E8298FE-BC21-4917-8DEA-7CE926CFB7C1}" srcOrd="1" destOrd="0" parTransId="{37339BC4-BFF5-4DF9-9480-3D78E7DCF242}" sibTransId="{B429F439-A98B-43FE-80A5-0686C88EC889}"/>
    <dgm:cxn modelId="{2E342C31-7C37-4B16-9581-E3C9470E979E}" type="presOf" srcId="{BD4D3308-3B56-439C-94E5-28C577E1B8CB}" destId="{B46D9822-EC6C-4A76-891F-ED8C2FE5D67E}" srcOrd="0" destOrd="0" presId="urn:microsoft.com/office/officeart/2005/8/layout/chevron1"/>
    <dgm:cxn modelId="{B4C246B9-9D2A-494F-9789-FBA065EB5B60}" type="presOf" srcId="{F8E99705-F3C3-4CB2-80DE-4DBE88FAA9A8}" destId="{635D5A71-FCD5-4A8F-B855-EC25C193C1F6}" srcOrd="0" destOrd="0" presId="urn:microsoft.com/office/officeart/2005/8/layout/chevron1"/>
    <dgm:cxn modelId="{3516D6CF-884C-4423-872C-BE1B01AF3C91}" srcId="{F8E99705-F3C3-4CB2-80DE-4DBE88FAA9A8}" destId="{BD4D3308-3B56-439C-94E5-28C577E1B8CB}" srcOrd="2" destOrd="0" parTransId="{A19CA5D3-9F9B-4932-8699-403DB637EBDB}" sibTransId="{DD1FC65D-BFDD-43A0-BFFE-25F30625EB3F}"/>
    <dgm:cxn modelId="{C5997CF5-6051-4D61-9F6A-6C7DBAA26B2B}" type="presOf" srcId="{502A9347-3E47-440A-B330-EFE06F32D35C}" destId="{99A205F6-E54B-466F-9032-F76C0C41B6C7}" srcOrd="0" destOrd="0" presId="urn:microsoft.com/office/officeart/2005/8/layout/chevron1"/>
    <dgm:cxn modelId="{4371A56B-11D4-4A04-8A11-4DFC6449BB6A}" srcId="{F8E99705-F3C3-4CB2-80DE-4DBE88FAA9A8}" destId="{502A9347-3E47-440A-B330-EFE06F32D35C}" srcOrd="0" destOrd="0" parTransId="{8D1277F2-CADC-4D2F-8C8F-B38AFFECE0E9}" sibTransId="{E34109E6-128E-41FE-8774-923DE95D9ABD}"/>
    <dgm:cxn modelId="{46869605-072B-4DDC-8B16-1BDC20D9E0ED}" type="presParOf" srcId="{635D5A71-FCD5-4A8F-B855-EC25C193C1F6}" destId="{99A205F6-E54B-466F-9032-F76C0C41B6C7}" srcOrd="0" destOrd="0" presId="urn:microsoft.com/office/officeart/2005/8/layout/chevron1"/>
    <dgm:cxn modelId="{0E7BDE4E-0D0F-4D50-B50E-395BC12B4F20}" type="presParOf" srcId="{635D5A71-FCD5-4A8F-B855-EC25C193C1F6}" destId="{20520018-D7A4-447D-80A3-99D9F46FBCFB}" srcOrd="1" destOrd="0" presId="urn:microsoft.com/office/officeart/2005/8/layout/chevron1"/>
    <dgm:cxn modelId="{B554A3C4-E7AD-4011-A6DF-996CCD09CEE0}" type="presParOf" srcId="{635D5A71-FCD5-4A8F-B855-EC25C193C1F6}" destId="{CCED9721-0D11-4794-8B7E-77DE1D6D49AA}" srcOrd="2" destOrd="0" presId="urn:microsoft.com/office/officeart/2005/8/layout/chevron1"/>
    <dgm:cxn modelId="{2921C52E-8749-41DB-8A82-357F151F8B7A}" type="presParOf" srcId="{635D5A71-FCD5-4A8F-B855-EC25C193C1F6}" destId="{BD28D765-808D-43BD-AA31-206B6AA9E95B}" srcOrd="3" destOrd="0" presId="urn:microsoft.com/office/officeart/2005/8/layout/chevron1"/>
    <dgm:cxn modelId="{FC33A76A-5C85-4093-98AE-73E6D8B935CB}" type="presParOf" srcId="{635D5A71-FCD5-4A8F-B855-EC25C193C1F6}" destId="{B46D9822-EC6C-4A76-891F-ED8C2FE5D67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BC79BA-6770-4237-9502-234A6C6BDBA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8348993-A145-4DA5-A9E3-3E7A50BD9A41}">
      <dgm:prSet phldrT="[Text]"/>
      <dgm:spPr/>
      <dgm:t>
        <a:bodyPr/>
        <a:lstStyle/>
        <a:p>
          <a:r>
            <a:rPr lang="en-US" dirty="0" smtClean="0"/>
            <a:t>God’s Sovereignty</a:t>
          </a:r>
          <a:endParaRPr lang="en-CA" dirty="0"/>
        </a:p>
      </dgm:t>
    </dgm:pt>
    <dgm:pt modelId="{D06C5E5C-38A2-468B-A614-4F235AD94853}" type="parTrans" cxnId="{0E1A5576-AF18-460D-A723-5FC4E78BE918}">
      <dgm:prSet/>
      <dgm:spPr/>
      <dgm:t>
        <a:bodyPr/>
        <a:lstStyle/>
        <a:p>
          <a:endParaRPr lang="en-CA"/>
        </a:p>
      </dgm:t>
    </dgm:pt>
    <dgm:pt modelId="{58A5812D-A3C9-4505-8E2B-413C1015F0BF}" type="sibTrans" cxnId="{0E1A5576-AF18-460D-A723-5FC4E78BE918}">
      <dgm:prSet/>
      <dgm:spPr/>
      <dgm:t>
        <a:bodyPr/>
        <a:lstStyle/>
        <a:p>
          <a:endParaRPr lang="en-CA"/>
        </a:p>
      </dgm:t>
    </dgm:pt>
    <dgm:pt modelId="{241B585E-C874-493D-8E45-BB77FFFE63F6}">
      <dgm:prSet phldrT="[Text]"/>
      <dgm:spPr/>
      <dgm:t>
        <a:bodyPr/>
        <a:lstStyle/>
        <a:p>
          <a:r>
            <a:rPr lang="en-US" dirty="0" smtClean="0"/>
            <a:t>Our Participation</a:t>
          </a:r>
          <a:endParaRPr lang="en-CA" dirty="0"/>
        </a:p>
      </dgm:t>
    </dgm:pt>
    <dgm:pt modelId="{CDCD8A15-D14C-4626-B9EF-019CCFAD05F6}" type="parTrans" cxnId="{F8BD975D-D274-4C5D-A84D-D46C2D1D81E0}">
      <dgm:prSet/>
      <dgm:spPr/>
      <dgm:t>
        <a:bodyPr/>
        <a:lstStyle/>
        <a:p>
          <a:endParaRPr lang="en-CA"/>
        </a:p>
      </dgm:t>
    </dgm:pt>
    <dgm:pt modelId="{F04ADB5A-48AC-411D-8F72-07F1F5CF74D0}" type="sibTrans" cxnId="{F8BD975D-D274-4C5D-A84D-D46C2D1D81E0}">
      <dgm:prSet/>
      <dgm:spPr/>
      <dgm:t>
        <a:bodyPr/>
        <a:lstStyle/>
        <a:p>
          <a:endParaRPr lang="en-CA"/>
        </a:p>
      </dgm:t>
    </dgm:pt>
    <dgm:pt modelId="{79FB32F9-06FE-4400-AB5B-2564341F9CA7}">
      <dgm:prSet phldrT="[Text]"/>
      <dgm:spPr/>
      <dgm:t>
        <a:bodyPr/>
        <a:lstStyle/>
        <a:p>
          <a:r>
            <a:rPr lang="en-US" dirty="0" smtClean="0"/>
            <a:t>God’s Timing</a:t>
          </a:r>
          <a:endParaRPr lang="en-CA" dirty="0"/>
        </a:p>
      </dgm:t>
    </dgm:pt>
    <dgm:pt modelId="{6274B3E9-7EA4-446F-9820-8AF56509B54D}" type="parTrans" cxnId="{EBFF1ADF-CDDC-4946-88BE-EFDA53D044F4}">
      <dgm:prSet/>
      <dgm:spPr/>
      <dgm:t>
        <a:bodyPr/>
        <a:lstStyle/>
        <a:p>
          <a:endParaRPr lang="en-CA"/>
        </a:p>
      </dgm:t>
    </dgm:pt>
    <dgm:pt modelId="{D2975480-939D-46B2-8016-C617B3AEA66B}" type="sibTrans" cxnId="{EBFF1ADF-CDDC-4946-88BE-EFDA53D044F4}">
      <dgm:prSet/>
      <dgm:spPr/>
      <dgm:t>
        <a:bodyPr/>
        <a:lstStyle/>
        <a:p>
          <a:endParaRPr lang="en-CA"/>
        </a:p>
      </dgm:t>
    </dgm:pt>
    <dgm:pt modelId="{3CAA78C6-5A91-4ABC-BC9B-B34BA3034EDB}" type="pres">
      <dgm:prSet presAssocID="{15BC79BA-6770-4237-9502-234A6C6BDBAD}" presName="compositeShape" presStyleCnt="0">
        <dgm:presLayoutVars>
          <dgm:chMax val="7"/>
          <dgm:dir/>
          <dgm:resizeHandles val="exact"/>
        </dgm:presLayoutVars>
      </dgm:prSet>
      <dgm:spPr/>
    </dgm:pt>
    <dgm:pt modelId="{29490E7B-C3D1-40A5-AB00-D47209C788E6}" type="pres">
      <dgm:prSet presAssocID="{78348993-A145-4DA5-A9E3-3E7A50BD9A41}" presName="circ1" presStyleLbl="vennNode1" presStyleIdx="0" presStyleCnt="3"/>
      <dgm:spPr/>
      <dgm:t>
        <a:bodyPr/>
        <a:lstStyle/>
        <a:p>
          <a:endParaRPr lang="en-US"/>
        </a:p>
      </dgm:t>
    </dgm:pt>
    <dgm:pt modelId="{519B8B57-9682-44C4-915E-2C4FA6C24A8D}" type="pres">
      <dgm:prSet presAssocID="{78348993-A145-4DA5-A9E3-3E7A50BD9A4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C3DCA-36C9-4DF8-9CD4-5AA77EC77788}" type="pres">
      <dgm:prSet presAssocID="{241B585E-C874-493D-8E45-BB77FFFE63F6}" presName="circ2" presStyleLbl="vennNode1" presStyleIdx="1" presStyleCnt="3"/>
      <dgm:spPr/>
      <dgm:t>
        <a:bodyPr/>
        <a:lstStyle/>
        <a:p>
          <a:endParaRPr lang="en-US"/>
        </a:p>
      </dgm:t>
    </dgm:pt>
    <dgm:pt modelId="{1D4203AB-87DD-42B4-B0A9-DA3DE442C07B}" type="pres">
      <dgm:prSet presAssocID="{241B585E-C874-493D-8E45-BB77FFFE63F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69A35-84C3-4E5A-9893-334C6EF4072B}" type="pres">
      <dgm:prSet presAssocID="{79FB32F9-06FE-4400-AB5B-2564341F9CA7}" presName="circ3" presStyleLbl="vennNode1" presStyleIdx="2" presStyleCnt="3"/>
      <dgm:spPr/>
      <dgm:t>
        <a:bodyPr/>
        <a:lstStyle/>
        <a:p>
          <a:endParaRPr lang="en-US"/>
        </a:p>
      </dgm:t>
    </dgm:pt>
    <dgm:pt modelId="{13361C9F-0AA3-4ECD-A368-2B63E9E288E8}" type="pres">
      <dgm:prSet presAssocID="{79FB32F9-06FE-4400-AB5B-2564341F9CA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1066B6-1604-4DBD-B617-01CB686D3A7B}" type="presOf" srcId="{241B585E-C874-493D-8E45-BB77FFFE63F6}" destId="{1D4203AB-87DD-42B4-B0A9-DA3DE442C07B}" srcOrd="1" destOrd="0" presId="urn:microsoft.com/office/officeart/2005/8/layout/venn1"/>
    <dgm:cxn modelId="{51A4480B-2B74-4294-B223-06E5D8822DD7}" type="presOf" srcId="{79FB32F9-06FE-4400-AB5B-2564341F9CA7}" destId="{C3669A35-84C3-4E5A-9893-334C6EF4072B}" srcOrd="0" destOrd="0" presId="urn:microsoft.com/office/officeart/2005/8/layout/venn1"/>
    <dgm:cxn modelId="{492BA799-3EF3-478D-BFFD-516EAE39E72D}" type="presOf" srcId="{79FB32F9-06FE-4400-AB5B-2564341F9CA7}" destId="{13361C9F-0AA3-4ECD-A368-2B63E9E288E8}" srcOrd="1" destOrd="0" presId="urn:microsoft.com/office/officeart/2005/8/layout/venn1"/>
    <dgm:cxn modelId="{201B8C5F-54AB-4D56-99E1-FFBA810A8B07}" type="presOf" srcId="{241B585E-C874-493D-8E45-BB77FFFE63F6}" destId="{37CC3DCA-36C9-4DF8-9CD4-5AA77EC77788}" srcOrd="0" destOrd="0" presId="urn:microsoft.com/office/officeart/2005/8/layout/venn1"/>
    <dgm:cxn modelId="{225EE6F9-D106-4591-A1E7-E532006A21F8}" type="presOf" srcId="{15BC79BA-6770-4237-9502-234A6C6BDBAD}" destId="{3CAA78C6-5A91-4ABC-BC9B-B34BA3034EDB}" srcOrd="0" destOrd="0" presId="urn:microsoft.com/office/officeart/2005/8/layout/venn1"/>
    <dgm:cxn modelId="{F8BD975D-D274-4C5D-A84D-D46C2D1D81E0}" srcId="{15BC79BA-6770-4237-9502-234A6C6BDBAD}" destId="{241B585E-C874-493D-8E45-BB77FFFE63F6}" srcOrd="1" destOrd="0" parTransId="{CDCD8A15-D14C-4626-B9EF-019CCFAD05F6}" sibTransId="{F04ADB5A-48AC-411D-8F72-07F1F5CF74D0}"/>
    <dgm:cxn modelId="{0E1A5576-AF18-460D-A723-5FC4E78BE918}" srcId="{15BC79BA-6770-4237-9502-234A6C6BDBAD}" destId="{78348993-A145-4DA5-A9E3-3E7A50BD9A41}" srcOrd="0" destOrd="0" parTransId="{D06C5E5C-38A2-468B-A614-4F235AD94853}" sibTransId="{58A5812D-A3C9-4505-8E2B-413C1015F0BF}"/>
    <dgm:cxn modelId="{5DA349C0-7196-44AC-809D-87A06465DE66}" type="presOf" srcId="{78348993-A145-4DA5-A9E3-3E7A50BD9A41}" destId="{519B8B57-9682-44C4-915E-2C4FA6C24A8D}" srcOrd="1" destOrd="0" presId="urn:microsoft.com/office/officeart/2005/8/layout/venn1"/>
    <dgm:cxn modelId="{F6F8388C-1277-4BA9-957C-455FEE7F41D2}" type="presOf" srcId="{78348993-A145-4DA5-A9E3-3E7A50BD9A41}" destId="{29490E7B-C3D1-40A5-AB00-D47209C788E6}" srcOrd="0" destOrd="0" presId="urn:microsoft.com/office/officeart/2005/8/layout/venn1"/>
    <dgm:cxn modelId="{EBFF1ADF-CDDC-4946-88BE-EFDA53D044F4}" srcId="{15BC79BA-6770-4237-9502-234A6C6BDBAD}" destId="{79FB32F9-06FE-4400-AB5B-2564341F9CA7}" srcOrd="2" destOrd="0" parTransId="{6274B3E9-7EA4-446F-9820-8AF56509B54D}" sibTransId="{D2975480-939D-46B2-8016-C617B3AEA66B}"/>
    <dgm:cxn modelId="{0D957F60-CC0D-4D8D-A69F-D3028C8C8A28}" type="presParOf" srcId="{3CAA78C6-5A91-4ABC-BC9B-B34BA3034EDB}" destId="{29490E7B-C3D1-40A5-AB00-D47209C788E6}" srcOrd="0" destOrd="0" presId="urn:microsoft.com/office/officeart/2005/8/layout/venn1"/>
    <dgm:cxn modelId="{A6F957D9-1635-483E-95A4-EC9E87439A5B}" type="presParOf" srcId="{3CAA78C6-5A91-4ABC-BC9B-B34BA3034EDB}" destId="{519B8B57-9682-44C4-915E-2C4FA6C24A8D}" srcOrd="1" destOrd="0" presId="urn:microsoft.com/office/officeart/2005/8/layout/venn1"/>
    <dgm:cxn modelId="{896499A8-022B-4F56-B97F-3C7ED440B2A1}" type="presParOf" srcId="{3CAA78C6-5A91-4ABC-BC9B-B34BA3034EDB}" destId="{37CC3DCA-36C9-4DF8-9CD4-5AA77EC77788}" srcOrd="2" destOrd="0" presId="urn:microsoft.com/office/officeart/2005/8/layout/venn1"/>
    <dgm:cxn modelId="{974C6DAD-BF91-41A1-8819-377BCD0986D7}" type="presParOf" srcId="{3CAA78C6-5A91-4ABC-BC9B-B34BA3034EDB}" destId="{1D4203AB-87DD-42B4-B0A9-DA3DE442C07B}" srcOrd="3" destOrd="0" presId="urn:microsoft.com/office/officeart/2005/8/layout/venn1"/>
    <dgm:cxn modelId="{919DB8B5-CF3F-4DFE-86AE-1374D9F40A84}" type="presParOf" srcId="{3CAA78C6-5A91-4ABC-BC9B-B34BA3034EDB}" destId="{C3669A35-84C3-4E5A-9893-334C6EF4072B}" srcOrd="4" destOrd="0" presId="urn:microsoft.com/office/officeart/2005/8/layout/venn1"/>
    <dgm:cxn modelId="{C3C021D1-709B-47FD-9F9B-051062D113F7}" type="presParOf" srcId="{3CAA78C6-5A91-4ABC-BC9B-B34BA3034EDB}" destId="{13361C9F-0AA3-4ECD-A368-2B63E9E288E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205F6-E54B-466F-9032-F76C0C41B6C7}">
      <dsp:nvSpPr>
        <dsp:cNvPr id="0" name=""/>
        <dsp:cNvSpPr/>
      </dsp:nvSpPr>
      <dsp:spPr>
        <a:xfrm>
          <a:off x="2381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God’s Sovereignty</a:t>
          </a:r>
        </a:p>
      </dsp:txBody>
      <dsp:txXfrm>
        <a:off x="582612" y="2129102"/>
        <a:ext cx="1740694" cy="1160462"/>
      </dsp:txXfrm>
    </dsp:sp>
    <dsp:sp modelId="{CCED9721-0D11-4794-8B7E-77DE1D6D49AA}">
      <dsp:nvSpPr>
        <dsp:cNvPr id="0" name=""/>
        <dsp:cNvSpPr/>
      </dsp:nvSpPr>
      <dsp:spPr>
        <a:xfrm>
          <a:off x="2613421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God’s Timing</a:t>
          </a:r>
          <a:endParaRPr lang="en-CA" sz="1800" kern="1200" dirty="0"/>
        </a:p>
      </dsp:txBody>
      <dsp:txXfrm>
        <a:off x="3193652" y="2129102"/>
        <a:ext cx="1740694" cy="1160462"/>
      </dsp:txXfrm>
    </dsp:sp>
    <dsp:sp modelId="{B46D9822-EC6C-4A76-891F-ED8C2FE5D67E}">
      <dsp:nvSpPr>
        <dsp:cNvPr id="0" name=""/>
        <dsp:cNvSpPr/>
      </dsp:nvSpPr>
      <dsp:spPr>
        <a:xfrm>
          <a:off x="5224462" y="212910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Our Participation</a:t>
          </a:r>
          <a:endParaRPr lang="en-CA" sz="1800" kern="1200" dirty="0"/>
        </a:p>
      </dsp:txBody>
      <dsp:txXfrm>
        <a:off x="5804693" y="2129102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90E7B-C3D1-40A5-AB00-D47209C788E6}">
      <dsp:nvSpPr>
        <dsp:cNvPr id="0" name=""/>
        <dsp:cNvSpPr/>
      </dsp:nvSpPr>
      <dsp:spPr>
        <a:xfrm>
          <a:off x="3214846" y="52447"/>
          <a:ext cx="2517457" cy="2517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God’s Sovereignty</a:t>
          </a:r>
          <a:endParaRPr lang="en-CA" sz="1900" kern="1200" dirty="0"/>
        </a:p>
      </dsp:txBody>
      <dsp:txXfrm>
        <a:off x="3550507" y="493002"/>
        <a:ext cx="1846135" cy="1132855"/>
      </dsp:txXfrm>
    </dsp:sp>
    <dsp:sp modelId="{37CC3DCA-36C9-4DF8-9CD4-5AA77EC77788}">
      <dsp:nvSpPr>
        <dsp:cNvPr id="0" name=""/>
        <dsp:cNvSpPr/>
      </dsp:nvSpPr>
      <dsp:spPr>
        <a:xfrm>
          <a:off x="4123228" y="1625857"/>
          <a:ext cx="2517457" cy="2517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Our Participation</a:t>
          </a:r>
          <a:endParaRPr lang="en-CA" sz="1900" kern="1200" dirty="0"/>
        </a:p>
      </dsp:txBody>
      <dsp:txXfrm>
        <a:off x="4893151" y="2276200"/>
        <a:ext cx="1510474" cy="1384601"/>
      </dsp:txXfrm>
    </dsp:sp>
    <dsp:sp modelId="{C3669A35-84C3-4E5A-9893-334C6EF4072B}">
      <dsp:nvSpPr>
        <dsp:cNvPr id="0" name=""/>
        <dsp:cNvSpPr/>
      </dsp:nvSpPr>
      <dsp:spPr>
        <a:xfrm>
          <a:off x="2306463" y="1625857"/>
          <a:ext cx="2517457" cy="2517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God’s Timing</a:t>
          </a:r>
          <a:endParaRPr lang="en-CA" sz="1900" kern="1200" dirty="0"/>
        </a:p>
      </dsp:txBody>
      <dsp:txXfrm>
        <a:off x="2543524" y="2276200"/>
        <a:ext cx="1510474" cy="1384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4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8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8012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0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1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88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09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5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0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8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9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39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3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6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6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89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Toward an Understanding of </a:t>
            </a:r>
            <a:br>
              <a:rPr lang="en-US" sz="3200" dirty="0" smtClean="0"/>
            </a:br>
            <a:r>
              <a:rPr lang="en-US" sz="3200" dirty="0" smtClean="0"/>
              <a:t>Strategic Intercessory </a:t>
            </a:r>
            <a:r>
              <a:rPr lang="en-US" sz="3200" dirty="0"/>
              <a:t>P</a:t>
            </a:r>
            <a:r>
              <a:rPr lang="en-US" sz="3200" dirty="0" smtClean="0"/>
              <a:t>rayer:</a:t>
            </a:r>
            <a:br>
              <a:rPr lang="en-US" sz="3200" dirty="0" smtClean="0"/>
            </a:br>
            <a:r>
              <a:rPr lang="en-US" sz="3200" b="1" i="1" dirty="0" smtClean="0"/>
              <a:t>Implications for Mission </a:t>
            </a:r>
            <a:r>
              <a:rPr lang="en-US" sz="3200" b="1" i="1" dirty="0"/>
              <a:t>A</a:t>
            </a:r>
            <a:r>
              <a:rPr lang="en-US" sz="3200" b="1" i="1" dirty="0" smtClean="0"/>
              <a:t>dvancement</a:t>
            </a:r>
            <a:br>
              <a:rPr lang="en-US" sz="3200" b="1" i="1" dirty="0" smtClean="0"/>
            </a:br>
            <a:endParaRPr lang="en-CA" sz="3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Dan Baetz,   North West University, Greenwich School of Theology</a:t>
            </a:r>
          </a:p>
          <a:p>
            <a:r>
              <a:rPr lang="en-US" dirty="0" smtClean="0"/>
              <a:t>Presented at:</a:t>
            </a:r>
          </a:p>
          <a:p>
            <a:r>
              <a:rPr lang="en-US" dirty="0" smtClean="0"/>
              <a:t>Lausanne Researchers Conference  Kuala Lumpur, Malaysia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323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i="1" dirty="0"/>
              <a:t>How can a practical model of strategic intercessory prayer be developed that is scripturally, theologically and missiologically sound in order to advance missions today?</a:t>
            </a:r>
            <a:endParaRPr lang="en-CA" sz="3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14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Aim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i="1" dirty="0"/>
              <a:t>To determine if there is a model of intercessory prayer that is strategic and attainable for missions’ advancement today, through researching Scripture, church and missions history and gleaning from related scholarship, emerging movements and experienced practitioners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01448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Insights from Basis Theoretical  Material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Great intercessors of the Scriptures</a:t>
            </a:r>
          </a:p>
          <a:p>
            <a:pPr lvl="1"/>
            <a:r>
              <a:rPr lang="en-US" sz="3000" dirty="0" smtClean="0"/>
              <a:t>Abraham</a:t>
            </a:r>
          </a:p>
          <a:p>
            <a:pPr lvl="1"/>
            <a:r>
              <a:rPr lang="en-US" sz="3000" dirty="0" smtClean="0"/>
              <a:t>Moses</a:t>
            </a:r>
          </a:p>
          <a:p>
            <a:pPr lvl="1"/>
            <a:r>
              <a:rPr lang="en-US" sz="3000" dirty="0" smtClean="0"/>
              <a:t>Isaiah</a:t>
            </a:r>
          </a:p>
          <a:p>
            <a:pPr lvl="1"/>
            <a:r>
              <a:rPr lang="en-US" sz="3000" dirty="0" smtClean="0"/>
              <a:t>Jesus </a:t>
            </a:r>
          </a:p>
          <a:p>
            <a:pPr lvl="1"/>
            <a:r>
              <a:rPr lang="en-US" sz="3000" dirty="0" smtClean="0"/>
              <a:t>The early church</a:t>
            </a:r>
            <a:endParaRPr lang="en-CA" sz="3000" dirty="0"/>
          </a:p>
        </p:txBody>
      </p:sp>
    </p:spTree>
    <p:extLst>
      <p:ext uri="{BB962C8B-B14F-4D97-AF65-F5344CB8AC3E}">
        <p14:creationId xmlns:p14="http://schemas.microsoft.com/office/powerpoint/2010/main" val="319466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particular note..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 John 3</a:t>
            </a:r>
          </a:p>
          <a:p>
            <a:r>
              <a:rPr lang="en-US" sz="3200" dirty="0" smtClean="0"/>
              <a:t>1 John 5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521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Insights from Meta Theoretical </a:t>
            </a:r>
            <a:r>
              <a:rPr lang="en-US" dirty="0"/>
              <a:t>M</a:t>
            </a:r>
            <a:r>
              <a:rPr lang="en-US" dirty="0" smtClean="0"/>
              <a:t>aterial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Moravians</a:t>
            </a:r>
          </a:p>
          <a:p>
            <a:r>
              <a:rPr lang="en-US" sz="3200" dirty="0" smtClean="0"/>
              <a:t>Revival</a:t>
            </a:r>
          </a:p>
          <a:p>
            <a:r>
              <a:rPr lang="en-US" sz="3200" dirty="0" smtClean="0"/>
              <a:t>Chinese / European /Korean</a:t>
            </a:r>
            <a:endParaRPr lang="en-US" sz="3200" dirty="0"/>
          </a:p>
          <a:p>
            <a:r>
              <a:rPr lang="en-US" sz="3200" dirty="0" smtClean="0"/>
              <a:t>Social Sciences</a:t>
            </a:r>
          </a:p>
          <a:p>
            <a:r>
              <a:rPr lang="en-US" sz="3200" dirty="0" smtClean="0"/>
              <a:t>Emerging National Sending Churches</a:t>
            </a:r>
          </a:p>
          <a:p>
            <a:r>
              <a:rPr lang="en-US" sz="3200" dirty="0" smtClean="0"/>
              <a:t>Church Planting Movements</a:t>
            </a:r>
          </a:p>
        </p:txBody>
      </p:sp>
    </p:spTree>
    <p:extLst>
      <p:ext uri="{BB962C8B-B14F-4D97-AF65-F5344CB8AC3E}">
        <p14:creationId xmlns:p14="http://schemas.microsoft.com/office/powerpoint/2010/main" val="127527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Intercession “Work”?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49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method: Delphi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iterative process to collect and distill the anonymous judgments of experts using a series of data collection techniques interspersed with feedback.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865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Delphi…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Works especially well when the goal is to improve our understanding of a problem, opportunity, solutions or to develop forecasts and to complete knowledge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5441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and Historical Delphi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23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Classifies as an Expert?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Technical knowledge and expertise</a:t>
            </a:r>
          </a:p>
          <a:p>
            <a:r>
              <a:rPr lang="en-US" sz="3200" dirty="0" smtClean="0"/>
              <a:t>Capacity and willingness to participate</a:t>
            </a:r>
          </a:p>
          <a:p>
            <a:r>
              <a:rPr lang="en-US" sz="3200" dirty="0" smtClean="0"/>
              <a:t>Communication skills</a:t>
            </a:r>
          </a:p>
          <a:p>
            <a:r>
              <a:rPr lang="en-US" sz="3200" dirty="0" smtClean="0"/>
              <a:t>Sufficient Time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2269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CONSIDERATIONS: Why bother?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 A </a:t>
            </a:r>
            <a:r>
              <a:rPr lang="en-US" sz="3200" b="1" i="1" dirty="0" smtClean="0">
                <a:solidFill>
                  <a:schemeClr val="bg1"/>
                </a:solidFill>
              </a:rPr>
              <a:t>PASTOR</a:t>
            </a:r>
            <a:r>
              <a:rPr lang="en-US" sz="3200" dirty="0" smtClean="0">
                <a:solidFill>
                  <a:schemeClr val="bg1"/>
                </a:solidFill>
              </a:rPr>
              <a:t>:</a:t>
            </a:r>
            <a:r>
              <a:rPr lang="en-US" sz="3200" dirty="0" smtClean="0"/>
              <a:t>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dirty="0" smtClean="0"/>
              <a:t>CAN/WILL GOD CHANGE THIS CHURCH IN A RESISTANT PLACE?</a:t>
            </a:r>
          </a:p>
          <a:p>
            <a:r>
              <a:rPr lang="en-US" sz="3200" dirty="0" smtClean="0"/>
              <a:t>AS A </a:t>
            </a:r>
            <a:r>
              <a:rPr lang="en-US" sz="3200" b="1" i="1" dirty="0" smtClean="0">
                <a:solidFill>
                  <a:schemeClr val="bg1"/>
                </a:solidFill>
              </a:rPr>
              <a:t>MISSIONARY</a:t>
            </a:r>
            <a:r>
              <a:rPr lang="en-US" sz="3200" dirty="0" smtClean="0"/>
              <a:t>: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dirty="0" smtClean="0"/>
              <a:t>CAN/WILL GOD PENETRATE THIS PROVINCE TO THE GOSPEL?</a:t>
            </a:r>
          </a:p>
          <a:p>
            <a:r>
              <a:rPr lang="en-US" sz="3200" dirty="0" smtClean="0"/>
              <a:t>AS A </a:t>
            </a:r>
            <a:r>
              <a:rPr lang="en-US" sz="3200" b="1" i="1" dirty="0" smtClean="0">
                <a:solidFill>
                  <a:schemeClr val="bg1"/>
                </a:solidFill>
              </a:rPr>
              <a:t>MISSION AGENCY LEADER</a:t>
            </a:r>
            <a:r>
              <a:rPr lang="en-US" sz="3200" dirty="0" smtClean="0"/>
              <a:t>: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dirty="0" smtClean="0"/>
              <a:t>DO I COMMIT MISSIONARIES and RESOURCES TO THIS COUNTRY</a:t>
            </a:r>
            <a:r>
              <a:rPr lang="en-US" sz="2800" dirty="0" smtClean="0"/>
              <a:t>?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2849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Categories of Experts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3200" dirty="0" smtClean="0"/>
              <a:t>Missionaries</a:t>
            </a:r>
          </a:p>
          <a:p>
            <a:pPr lvl="1"/>
            <a:r>
              <a:rPr lang="en-US" sz="3200" dirty="0" smtClean="0"/>
              <a:t>Mission Leaders</a:t>
            </a:r>
          </a:p>
          <a:p>
            <a:pPr lvl="1"/>
            <a:r>
              <a:rPr lang="en-US" sz="3200" dirty="0" smtClean="0"/>
              <a:t>Vocational Christian Leaders</a:t>
            </a:r>
          </a:p>
          <a:p>
            <a:pPr lvl="1"/>
            <a:r>
              <a:rPr lang="en-US" sz="3200" dirty="0" smtClean="0"/>
              <a:t>Intercessors</a:t>
            </a:r>
          </a:p>
        </p:txBody>
      </p:sp>
    </p:spTree>
    <p:extLst>
      <p:ext uri="{BB962C8B-B14F-4D97-AF65-F5344CB8AC3E}">
        <p14:creationId xmlns:p14="http://schemas.microsoft.com/office/powerpoint/2010/main" val="20739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Design Questions / Choose Experts</a:t>
            </a:r>
          </a:p>
          <a:p>
            <a:r>
              <a:rPr lang="en-US" sz="2800" dirty="0" smtClean="0"/>
              <a:t>First Iteration</a:t>
            </a:r>
          </a:p>
          <a:p>
            <a:pPr lvl="1"/>
            <a:r>
              <a:rPr lang="en-US" sz="2800" dirty="0" smtClean="0"/>
              <a:t>20 Interviews</a:t>
            </a:r>
          </a:p>
          <a:p>
            <a:pPr lvl="1"/>
            <a:r>
              <a:rPr lang="en-US" sz="2800" dirty="0" smtClean="0"/>
              <a:t>20 Questionnaires</a:t>
            </a:r>
          </a:p>
          <a:p>
            <a:r>
              <a:rPr lang="en-US" sz="2800" dirty="0" smtClean="0"/>
              <a:t>Second Iteration</a:t>
            </a:r>
          </a:p>
          <a:p>
            <a:pPr lvl="1"/>
            <a:r>
              <a:rPr lang="en-US" sz="2800" dirty="0" smtClean="0"/>
              <a:t>40 Questionnaires</a:t>
            </a:r>
          </a:p>
          <a:p>
            <a:r>
              <a:rPr lang="en-US" sz="2800" dirty="0" smtClean="0"/>
              <a:t>Third Iteration</a:t>
            </a:r>
          </a:p>
          <a:p>
            <a:pPr lvl="1"/>
            <a:r>
              <a:rPr lang="en-US" sz="2800" dirty="0" smtClean="0"/>
              <a:t>40 Questionnaires</a:t>
            </a: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74883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Statistically speaking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Descriptive Statistics</a:t>
            </a:r>
          </a:p>
          <a:p>
            <a:pPr lvl="1"/>
            <a:r>
              <a:rPr lang="en-US" sz="3000" dirty="0" smtClean="0"/>
              <a:t>Comparison Analysis</a:t>
            </a:r>
          </a:p>
          <a:p>
            <a:pPr lvl="1"/>
            <a:r>
              <a:rPr lang="en-US" sz="3000" dirty="0" smtClean="0"/>
              <a:t>Correlation Analysis</a:t>
            </a:r>
          </a:p>
        </p:txBody>
      </p:sp>
    </p:spTree>
    <p:extLst>
      <p:ext uri="{BB962C8B-B14F-4D97-AF65-F5344CB8AC3E}">
        <p14:creationId xmlns:p14="http://schemas.microsoft.com/office/powerpoint/2010/main" val="341260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Leading to a model that is….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Biblically and theologically solid…</a:t>
            </a:r>
          </a:p>
          <a:p>
            <a:r>
              <a:rPr lang="en-US" sz="3200" dirty="0" smtClean="0"/>
              <a:t>Missiologically Sound</a:t>
            </a:r>
          </a:p>
          <a:p>
            <a:r>
              <a:rPr lang="en-US" sz="3200" dirty="0" smtClean="0"/>
              <a:t>Incorporating recent advances in missions understanding.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25444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How does Intercession Work?</a:t>
            </a:r>
            <a:br>
              <a:rPr lang="en-US" dirty="0" smtClean="0"/>
            </a:br>
            <a:r>
              <a:rPr lang="en-US" dirty="0" smtClean="0"/>
              <a:t>Testing the Hypothesis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God’s Sovereignty + God’s Timing + Our Participation </a:t>
            </a:r>
          </a:p>
          <a:p>
            <a:pPr marL="0" indent="0" algn="ctr">
              <a:buNone/>
            </a:pPr>
            <a:r>
              <a:rPr lang="en-US" sz="2400" dirty="0"/>
              <a:t>=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 smtClean="0"/>
              <a:t>Mission Advancement?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97445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Does Intercession ‘Work’?</a:t>
            </a:r>
            <a:br>
              <a:rPr lang="en-US" b="1" dirty="0" smtClean="0"/>
            </a:br>
            <a:r>
              <a:rPr lang="en-US" b="1" dirty="0" smtClean="0"/>
              <a:t>The hypothesis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18" y="2052918"/>
            <a:ext cx="9118036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God’s Sovereignty + God’s Timing + Our Participation = God’s Answer</a:t>
            </a:r>
            <a:endParaRPr lang="en-C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33346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42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Answer Comes When….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God’s Sovereignty</a:t>
            </a:r>
            <a:endParaRPr lang="en-CA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God’s Will – 1 John 5</a:t>
            </a:r>
          </a:p>
          <a:p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“Don’t even bother praying” (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Isaiah 1:15)</a:t>
            </a:r>
            <a:endParaRPr lang="en-US" sz="2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Spirit of Jesus did not allow Paul to go to 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Spain (Acts 16:7)</a:t>
            </a:r>
            <a:endParaRPr lang="en-US" sz="2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God allowed Satan to block 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Paul </a:t>
            </a:r>
          </a:p>
          <a:p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 </a:t>
            </a:r>
            <a:r>
              <a:rPr lang="en-US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Thes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2:18)</a:t>
            </a:r>
            <a:endParaRPr lang="en-US" sz="2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en-US" sz="1600" dirty="0" smtClean="0"/>
          </a:p>
          <a:p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God’s Timing</a:t>
            </a:r>
            <a:endParaRPr lang="en-CA" u="sng" dirty="0">
              <a:solidFill>
                <a:srgbClr val="FFFF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“</a:t>
            </a:r>
            <a:r>
              <a:rPr lang="en-US" sz="2000" dirty="0" smtClean="0">
                <a:solidFill>
                  <a:srgbClr val="FFFF00"/>
                </a:solidFill>
              </a:rPr>
              <a:t>The Sins of the Amorites has NOT YET REACHED THEIR FULL MEASURE”  </a:t>
            </a:r>
            <a:r>
              <a:rPr lang="en-US" sz="2000" dirty="0" smtClean="0">
                <a:solidFill>
                  <a:srgbClr val="FFFF00"/>
                </a:solidFill>
              </a:rPr>
              <a:t>(Gen.15:16)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400 YEARS</a:t>
            </a:r>
          </a:p>
          <a:p>
            <a:endParaRPr lang="en-US" sz="20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rgbClr val="FFFF00"/>
                </a:solidFill>
              </a:rPr>
              <a:t>“In the fullness of time God sent his Son</a:t>
            </a:r>
            <a:r>
              <a:rPr lang="en-US" sz="2000" dirty="0" smtClean="0">
                <a:solidFill>
                  <a:srgbClr val="FFFF00"/>
                </a:solidFill>
              </a:rPr>
              <a:t>”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(Gal. 4:4)</a:t>
            </a:r>
            <a:endParaRPr lang="en-US" sz="2000" dirty="0" smtClean="0">
              <a:solidFill>
                <a:srgbClr val="FFFF00"/>
              </a:solidFill>
            </a:endParaRPr>
          </a:p>
          <a:p>
            <a:endParaRPr lang="en-CA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Our Participation</a:t>
            </a:r>
            <a:endParaRPr lang="en-CA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3557155" cy="3589338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</a:t>
            </a:r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If we have sin in our hearts, the Lord will not hear us</a:t>
            </a:r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” (Ps.66:18)</a:t>
            </a:r>
            <a:endParaRPr lang="en-US" sz="18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If we abide in him, and he abides in us, we have what we ask of him</a:t>
            </a:r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” (John 15:7)</a:t>
            </a:r>
            <a:endParaRPr lang="en-US" sz="18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“According to the power at work within us – above and beyond (Eph. 3:20)</a:t>
            </a:r>
          </a:p>
          <a:p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Confidence (1 John </a:t>
            </a:r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5:14)</a:t>
            </a:r>
            <a:endParaRPr lang="en-US" sz="18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Missiological Expertise</a:t>
            </a: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Complex adaptive systems</a:t>
            </a:r>
            <a:endParaRPr lang="en-C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842828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6062597" y="3073155"/>
            <a:ext cx="2116899" cy="1202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30641" y="2843408"/>
            <a:ext cx="19039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smtClean="0"/>
              <a:t>God’s           Answer</a:t>
            </a:r>
            <a:endParaRPr lang="en-CA" sz="32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0641" y="2605414"/>
            <a:ext cx="1515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730641" y="4164583"/>
            <a:ext cx="1515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62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How does All this Relate to Me?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AS A </a:t>
            </a:r>
            <a:r>
              <a:rPr lang="en-US" sz="3200" b="1" dirty="0" smtClean="0">
                <a:solidFill>
                  <a:schemeClr val="bg1"/>
                </a:solidFill>
              </a:rPr>
              <a:t>PASTOR</a:t>
            </a:r>
            <a:r>
              <a:rPr lang="en-US" sz="3200" dirty="0" smtClean="0"/>
              <a:t>: 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Can God change this church?</a:t>
            </a:r>
          </a:p>
          <a:p>
            <a:r>
              <a:rPr lang="en-US" sz="3200" dirty="0" smtClean="0"/>
              <a:t>AS A </a:t>
            </a:r>
            <a:r>
              <a:rPr lang="en-US" sz="3200" b="1" dirty="0" smtClean="0">
                <a:solidFill>
                  <a:schemeClr val="bg1"/>
                </a:solidFill>
              </a:rPr>
              <a:t>MISSIONARY</a:t>
            </a:r>
            <a:r>
              <a:rPr lang="en-US" sz="3200" dirty="0" smtClean="0"/>
              <a:t>: 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CAN GOD PENETRATE THIS RESISTANT         	CULTURE?</a:t>
            </a:r>
          </a:p>
          <a:p>
            <a:r>
              <a:rPr lang="en-US" sz="3200" dirty="0" smtClean="0"/>
              <a:t>AS A </a:t>
            </a:r>
            <a:r>
              <a:rPr lang="en-US" sz="3200" b="1" dirty="0" smtClean="0">
                <a:solidFill>
                  <a:schemeClr val="bg1"/>
                </a:solidFill>
              </a:rPr>
              <a:t>MISSIONS LEADER</a:t>
            </a:r>
            <a:r>
              <a:rPr lang="en-US" sz="3200" dirty="0" smtClean="0"/>
              <a:t>: 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DO I COMMIT TO SENDING MISSIONARIES</a:t>
            </a:r>
            <a:r>
              <a:rPr lang="en-US" dirty="0" smtClean="0"/>
              <a:t>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544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Wednesday @ 11</a:t>
            </a:r>
            <a:r>
              <a:rPr lang="en-US" dirty="0" smtClean="0"/>
              <a:t>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75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Problem: (1)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It </a:t>
            </a:r>
            <a:r>
              <a:rPr lang="en-US" sz="3200" b="1" i="1" dirty="0"/>
              <a:t>would appear that conventional missiology and practice in conservative evangelical circles largely does not focus on or implement strategic intercessory prayer as the primary tool for gospel penetration</a:t>
            </a:r>
            <a:r>
              <a:rPr lang="en-US" sz="3200" b="1" i="1" dirty="0" smtClean="0"/>
              <a:t>.</a:t>
            </a:r>
          </a:p>
          <a:p>
            <a:pPr marL="685800" lvl="2">
              <a:spcBef>
                <a:spcPts val="1000"/>
              </a:spcBef>
            </a:pPr>
            <a:endParaRPr lang="en-CA" dirty="0"/>
          </a:p>
          <a:p>
            <a:pPr marL="685800" lvl="2">
              <a:spcBef>
                <a:spcPts val="1000"/>
              </a:spcBef>
            </a:pP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37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Problem: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lvl="2"/>
            <a:r>
              <a:rPr lang="en-US" sz="3200" b="1" i="1" dirty="0"/>
              <a:t>Jesus seemed to model intercessory prayer before kingdom advancement</a:t>
            </a:r>
            <a:r>
              <a:rPr lang="en-US" sz="3200" i="1" dirty="0"/>
              <a:t>.</a:t>
            </a:r>
          </a:p>
          <a:p>
            <a:pPr marL="457200" lvl="2" indent="0">
              <a:buNone/>
            </a:pPr>
            <a:endParaRPr lang="en-CA" sz="32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024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Problem: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Missions</a:t>
            </a:r>
            <a:r>
              <a:rPr lang="en-US" sz="3200" b="1" i="1" dirty="0"/>
              <a:t> work has seemingly made significant advances- equally true during times of non-revival and revival – fueled by strategic intercessory prayer before and during missions’ </a:t>
            </a:r>
            <a:r>
              <a:rPr lang="en-US" sz="3200" b="1" i="1" dirty="0" smtClean="0"/>
              <a:t>activity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4744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Problem 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200" b="1" dirty="0"/>
              <a:t>M</a:t>
            </a:r>
            <a:r>
              <a:rPr lang="en-US" sz="3200" b="1" i="1" dirty="0"/>
              <a:t>issions work without the guidance of intercessory prayer could seemingly mean being outside the sovereignty and blessing of God</a:t>
            </a:r>
            <a:r>
              <a:rPr lang="en-US" sz="3200" dirty="0"/>
              <a:t>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88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Tensions That Inform the Research Question:	 (1)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/>
              <a:t>The dynamic tension between implementing good and necessary practices arising from the study of missiology compared to the phenomenological aspect of prayer</a:t>
            </a:r>
            <a:r>
              <a:rPr lang="en-US" sz="3200" dirty="0" smtClean="0"/>
              <a:t>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973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Tensions:(2)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/>
              <a:t>The dynamic tension between the western approaches to missiology compared to those from the ‘east/south’</a:t>
            </a:r>
            <a:r>
              <a:rPr lang="en-US" sz="3200" dirty="0"/>
              <a:t>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93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Tensions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/>
              <a:t>The dynamic tension that exists between approaches to strategic intercessory prayer. </a:t>
            </a:r>
            <a:endParaRPr lang="en-CA" sz="3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10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3460</TotalTime>
  <Words>722</Words>
  <Application>Microsoft Office PowerPoint</Application>
  <PresentationFormat>Widescreen</PresentationFormat>
  <Paragraphs>121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Ion</vt:lpstr>
      <vt:lpstr>Toward an Understanding of  Strategic Intercessory Prayer: Implications for Mission Advancement </vt:lpstr>
      <vt:lpstr>CONSIDERATIONS: Why bother?</vt:lpstr>
      <vt:lpstr>The Research Problem: (1)</vt:lpstr>
      <vt:lpstr>The Research Problem: (2)</vt:lpstr>
      <vt:lpstr>The Research Problem: (3)</vt:lpstr>
      <vt:lpstr>The Research Problem (4)</vt:lpstr>
      <vt:lpstr>Dynamic Tensions That Inform the Research Question:  (1)</vt:lpstr>
      <vt:lpstr>Dynamic Tensions:(2)</vt:lpstr>
      <vt:lpstr>Dynamic Tensions (3)</vt:lpstr>
      <vt:lpstr>RESEARCH QUESTION</vt:lpstr>
      <vt:lpstr>Research Aim</vt:lpstr>
      <vt:lpstr>Insights from Basis Theoretical  Material</vt:lpstr>
      <vt:lpstr>Of particular note..</vt:lpstr>
      <vt:lpstr>Insights from Meta Theoretical Material</vt:lpstr>
      <vt:lpstr>How Does Intercession “Work”?</vt:lpstr>
      <vt:lpstr>Research method: Delphi </vt:lpstr>
      <vt:lpstr>The Delphi…</vt:lpstr>
      <vt:lpstr>Classical and Historical Delphi</vt:lpstr>
      <vt:lpstr>Who Classifies as an Expert?</vt:lpstr>
      <vt:lpstr>Categories of Experts</vt:lpstr>
      <vt:lpstr>Method</vt:lpstr>
      <vt:lpstr>Statistically speaking</vt:lpstr>
      <vt:lpstr>Leading to a model that is….</vt:lpstr>
      <vt:lpstr>    How does Intercession Work? Testing the Hypothesis</vt:lpstr>
      <vt:lpstr>How Does Intercession ‘Work’? The hypothesis</vt:lpstr>
      <vt:lpstr>Does The Answer Comes When….</vt:lpstr>
      <vt:lpstr>Complex adaptive systems</vt:lpstr>
      <vt:lpstr>But How does All this Relate to Me?</vt:lpstr>
      <vt:lpstr>Wednesday @ 11.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an understanding of Strategic intercessory prayer: implications for mission advance ment</dc:title>
  <dc:creator>Dan Baetz</dc:creator>
  <cp:lastModifiedBy>Dan Baetz</cp:lastModifiedBy>
  <cp:revision>47</cp:revision>
  <dcterms:created xsi:type="dcterms:W3CDTF">2015-03-23T00:19:16Z</dcterms:created>
  <dcterms:modified xsi:type="dcterms:W3CDTF">2015-04-01T18:27:00Z</dcterms:modified>
</cp:coreProperties>
</file>